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403" r:id="rId5"/>
    <p:sldId id="354" r:id="rId6"/>
    <p:sldId id="789" r:id="rId7"/>
    <p:sldId id="428" r:id="rId8"/>
    <p:sldId id="790" r:id="rId9"/>
    <p:sldId id="423" r:id="rId10"/>
    <p:sldId id="424" r:id="rId11"/>
    <p:sldId id="425" r:id="rId12"/>
    <p:sldId id="41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EFF4"/>
    <a:srgbClr val="DDF7FF"/>
    <a:srgbClr val="CAE3ED"/>
    <a:srgbClr val="80C342"/>
    <a:srgbClr val="C4DA4E"/>
    <a:srgbClr val="F89A46"/>
    <a:srgbClr val="202E61"/>
    <a:srgbClr val="47C2CA"/>
    <a:srgbClr val="CAE3EE"/>
    <a:srgbClr val="F4E5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FA9E21-6823-4D7B-7095-C346D6EEAF58}" v="8" dt="2024-09-26T16:35:09.366"/>
    <p1510:client id="{598EBB3A-4CF7-4D72-B993-65D6CB3B00A1}" v="6" dt="2024-09-26T16:37:59.6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54" autoAdjust="0"/>
    <p:restoredTop sz="50250" autoAdjust="0"/>
  </p:normalViewPr>
  <p:slideViewPr>
    <p:cSldViewPr snapToGrid="0">
      <p:cViewPr varScale="1">
        <p:scale>
          <a:sx n="57" d="100"/>
          <a:sy n="57" d="100"/>
        </p:scale>
        <p:origin x="22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Poppins Medium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Poppins Medium" pitchFamily="2" charset="77"/>
              </a:defRPr>
            </a:lvl1pPr>
          </a:lstStyle>
          <a:p>
            <a:fld id="{9EADECAD-798B-7A47-900F-6FADC7F3490E}" type="datetimeFigureOut">
              <a:rPr lang="en-US" smtClean="0"/>
              <a:pPr/>
              <a:t>9/26/2024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Poppins Medium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Poppins Medium" pitchFamily="2" charset="77"/>
              </a:defRPr>
            </a:lvl1pPr>
          </a:lstStyle>
          <a:p>
            <a:fld id="{556FA012-CFF5-5D40-A2B9-6B3A10E3357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590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Poppins Medium" pitchFamily="2" charset="77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Poppins Medium" pitchFamily="2" charset="77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Poppins Medium" pitchFamily="2" charset="77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Poppins Medium" pitchFamily="2" charset="77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Poppins Medium" pitchFamily="2" charset="77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>
              <a:cs typeface="Poppins Medium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FA012-CFF5-5D40-A2B9-6B3A10E3357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279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Port of Portland operates three airports (including PDX!), four marine terminals, and five business parks.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8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Together, we are </a:t>
            </a:r>
            <a:r>
              <a:rPr lang="en-US" sz="1800" b="0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 economic engine for transforming our region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into a place where everyone is welcome, empowered, and connected to the opportunity to find a good job or grow a business.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8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Our job is to pull down barriers and connect people who have been left out of the region’s economic growth – including people of color, low-income workers, and people with disabilities – to powerful opportunities.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8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Using our resources, our expertise across industries, and our connections and influence, we: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8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create thousands of jobs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8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help local businesses of all sizes grow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8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 help attract more quality employers to the state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8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FA012-CFF5-5D40-A2B9-6B3A10E3357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035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latin typeface="+mn-lt"/>
              </a:rPr>
              <a:t>This includes all POP property.  However, this team manages only those properties not related to aviation assets.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FA012-CFF5-5D40-A2B9-6B3A10E3357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078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02E6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  <a:cs typeface="+mn-cs"/>
              </a:rPr>
              <a:t>Business Analysis Term Sheet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02E6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  <a:cs typeface="+mn-cs"/>
              </a:rPr>
              <a:t>Port subject matter expert review</a:t>
            </a: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buSzPct val="90000"/>
              <a:buFont typeface="Arial" panose="020B0604020202020204" pitchFamily="34" charset="0"/>
              <a:buChar char="•"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02E61"/>
                </a:solidFill>
                <a:effectLst/>
                <a:uLnTx/>
                <a:uFillTx/>
                <a:latin typeface="Inter"/>
                <a:ea typeface="Inter" panose="02000503000000020004" pitchFamily="2" charset="0"/>
              </a:rPr>
              <a:t>Highlights areas of potential concerns, recommended lease rates and returns, economic impacts of the deal, shared prosperity elements to incorporate, etc. </a:t>
            </a:r>
            <a:endParaRPr lang="en-US" sz="1600" dirty="0">
              <a:solidFill>
                <a:srgbClr val="202E61"/>
              </a:solidFill>
              <a:latin typeface="Poppins Medium"/>
              <a:cs typeface="Poppins Medium"/>
            </a:endParaRPr>
          </a:p>
          <a:p>
            <a:pPr>
              <a:lnSpc>
                <a:spcPct val="90000"/>
              </a:lnSpc>
              <a:spcBef>
                <a:spcPts val="1200"/>
              </a:spcBef>
              <a:buSzPct val="90000"/>
              <a:defRPr/>
            </a:pPr>
            <a:endParaRPr lang="en-US" sz="1600" dirty="0">
              <a:solidFill>
                <a:srgbClr val="202E61"/>
              </a:solidFill>
              <a:latin typeface="Inter"/>
              <a:cs typeface="Poppins Medium"/>
            </a:endParaRPr>
          </a:p>
          <a:p>
            <a:pPr marR="0" lvl="0" algn="l" defTabSz="91440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tabLst/>
              <a:defRPr/>
            </a:pPr>
            <a:r>
              <a:rPr lang="en-US" sz="1600" dirty="0">
                <a:solidFill>
                  <a:srgbClr val="202E61"/>
                </a:solidFill>
                <a:latin typeface="Poppins Medium"/>
                <a:cs typeface="Poppins Medium"/>
              </a:rPr>
              <a:t>Bare Land: Based on location, zoning, and future potential.</a:t>
            </a:r>
          </a:p>
          <a:p>
            <a:pPr marL="219075" lvl="1">
              <a:lnSpc>
                <a:spcPct val="90000"/>
              </a:lnSpc>
              <a:spcBef>
                <a:spcPts val="1200"/>
              </a:spcBef>
              <a:defRPr/>
            </a:pPr>
            <a:r>
              <a:rPr lang="en-US" sz="1600" dirty="0">
                <a:solidFill>
                  <a:srgbClr val="202E61"/>
                </a:solidFill>
              </a:rPr>
              <a:t>Warehouse: Consider location, size, and usage.</a:t>
            </a:r>
          </a:p>
          <a:p>
            <a:pPr marL="219075" lvl="1">
              <a:lnSpc>
                <a:spcPct val="90000"/>
              </a:lnSpc>
              <a:spcBef>
                <a:spcPts val="1200"/>
              </a:spcBef>
              <a:defRPr/>
            </a:pPr>
            <a:r>
              <a:rPr lang="en-US" sz="1600" dirty="0">
                <a:solidFill>
                  <a:srgbClr val="202E61"/>
                </a:solidFill>
                <a:latin typeface="Poppins Medium"/>
                <a:cs typeface="Poppins Medium"/>
              </a:rPr>
              <a:t>Office Space: Market rates, building amenities, and lease length.</a:t>
            </a:r>
          </a:p>
          <a:p>
            <a:pPr marL="219075" lvl="1">
              <a:lnSpc>
                <a:spcPct val="90000"/>
              </a:lnSpc>
              <a:spcBef>
                <a:spcPts val="1200"/>
              </a:spcBef>
              <a:defRPr/>
            </a:pPr>
            <a:r>
              <a:rPr lang="en-US" sz="1600" dirty="0">
                <a:solidFill>
                  <a:srgbClr val="202E61"/>
                </a:solidFill>
                <a:latin typeface="Poppins Medium"/>
                <a:cs typeface="Poppins Medium"/>
              </a:rPr>
              <a:t>Other Types: Adjust based on specific needs and market conditions.</a:t>
            </a:r>
          </a:p>
          <a:p>
            <a:pPr>
              <a:lnSpc>
                <a:spcPct val="90000"/>
              </a:lnSpc>
              <a:spcBef>
                <a:spcPts val="1200"/>
              </a:spcBef>
              <a:defRPr/>
            </a:pPr>
            <a:endParaRPr lang="en-US" sz="1600" dirty="0">
              <a:solidFill>
                <a:srgbClr val="202E61"/>
              </a:solidFill>
              <a:latin typeface="Inter" panose="02000503000000020004" pitchFamily="2" charset="0"/>
              <a:ea typeface="Inter" panose="02000503000000020004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02E6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  <a:cs typeface="+mn-cs"/>
              </a:rPr>
              <a:t>Letter of Intent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02E6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  <a:cs typeface="+mn-cs"/>
              </a:rPr>
              <a:t>Non – binding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02E6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  <a:cs typeface="+mn-cs"/>
              </a:rPr>
              <a:t>Details the parameters of the deal i.e. term, rent, permitted uses, due diligence period, etc.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02E6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  <a:cs typeface="+mn-cs"/>
              </a:rPr>
              <a:t>Negotiated with input from the BATS process in preparation for approval by Business Line management and Executive Leadership team.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FA012-CFF5-5D40-A2B9-6B3A10E3357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219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b="1" dirty="0"/>
              <a:t>Incentives</a:t>
            </a:r>
          </a:p>
          <a:p>
            <a:r>
              <a:rPr lang="en-US" sz="1600" dirty="0"/>
              <a:t>Available Options to Close the Deal</a:t>
            </a:r>
          </a:p>
          <a:p>
            <a:pPr marL="0" indent="0">
              <a:buNone/>
            </a:pPr>
            <a:r>
              <a:rPr lang="en-US" sz="1600" dirty="0"/>
              <a:t>	Rent-Free Periods: Initial months without rent.</a:t>
            </a:r>
          </a:p>
          <a:p>
            <a:pPr marL="0" indent="0">
              <a:buNone/>
            </a:pPr>
            <a:r>
              <a:rPr lang="en-US" sz="1600" dirty="0"/>
              <a:t>	Improvement Allowances: Funding for tenant improvements</a:t>
            </a:r>
          </a:p>
          <a:p>
            <a:pPr marL="0" indent="0">
              <a:buNone/>
            </a:pPr>
            <a:r>
              <a:rPr lang="en-US" sz="1600" dirty="0"/>
              <a:t>Build-Out Allowances: Financial contribution towards improvements.</a:t>
            </a:r>
          </a:p>
          <a:p>
            <a:pPr marL="0" indent="0">
              <a:buNone/>
            </a:pPr>
            <a:r>
              <a:rPr lang="en-US" sz="1600" dirty="0"/>
              <a:t>Leasehold Improvements: Who owns improvements at lease end.</a:t>
            </a:r>
          </a:p>
          <a:p>
            <a:pPr marL="0" indent="0">
              <a:buNone/>
            </a:pPr>
            <a:r>
              <a:rPr lang="en-US" sz="1600" dirty="0"/>
              <a:t>Approval Process: Tenant and landlord agreement on changes.</a:t>
            </a:r>
          </a:p>
          <a:p>
            <a:endParaRPr lang="en-US" sz="1600" b="1" dirty="0"/>
          </a:p>
          <a:p>
            <a:r>
              <a:rPr lang="en-US" sz="1600" b="1" dirty="0"/>
              <a:t>Escalations</a:t>
            </a:r>
            <a:r>
              <a:rPr lang="en-US" sz="1600" dirty="0"/>
              <a:t> </a:t>
            </a:r>
          </a:p>
          <a:p>
            <a:r>
              <a:rPr lang="en-US" sz="1600" dirty="0"/>
              <a:t>Moving away from Consumer Price Index (CPI) adjustments to yearly fixed rate increases for cash flow budgeting purposes</a:t>
            </a:r>
          </a:p>
          <a:p>
            <a:r>
              <a:rPr lang="en-US" sz="1600" dirty="0"/>
              <a:t>Fair Market Value (FMV) adjustments typically every 5 years</a:t>
            </a:r>
          </a:p>
          <a:p>
            <a:endParaRPr lang="en-US" sz="1600" dirty="0"/>
          </a:p>
          <a:p>
            <a:r>
              <a:rPr lang="en-US" sz="1600" b="1" dirty="0"/>
              <a:t>Common Areas</a:t>
            </a:r>
          </a:p>
          <a:p>
            <a:r>
              <a:rPr lang="en-US" sz="1600" dirty="0"/>
              <a:t>Common Area Maintenance (CAM):</a:t>
            </a:r>
          </a:p>
          <a:p>
            <a:pPr lvl="1"/>
            <a:r>
              <a:rPr lang="en-US" sz="1600" dirty="0"/>
              <a:t>Historic focus on landscaping maintenance.  Port reviewing to included shared common access driveways, roads, shared yard/parking lighting, etc. in the CAM allocations (square feet of lease area by total industrial area)</a:t>
            </a:r>
          </a:p>
          <a:p>
            <a:pPr lvl="1"/>
            <a:r>
              <a:rPr lang="en-US" sz="1600" dirty="0"/>
              <a:t>Usage Restrictions: Ensure clear guidelines on common area use.</a:t>
            </a:r>
          </a:p>
          <a:p>
            <a:pPr lvl="1"/>
            <a:endParaRPr lang="en-US" sz="1600" dirty="0"/>
          </a:p>
          <a:p>
            <a:pPr lvl="0"/>
            <a:r>
              <a:rPr lang="en-US" sz="1600" b="1" dirty="0"/>
              <a:t>Violations Enforcement Termination</a:t>
            </a:r>
          </a:p>
          <a:p>
            <a:pPr marL="219075" lvl="1"/>
            <a:r>
              <a:rPr lang="en-US" sz="1600" dirty="0">
                <a:latin typeface="Poppins Medium"/>
                <a:cs typeface="Poppins Medium"/>
              </a:rPr>
              <a:t>Standard Clause: 60-day written notice from either party with not typical deviate from that</a:t>
            </a:r>
            <a:endParaRPr lang="en-US" sz="1600" dirty="0">
              <a:cs typeface="Poppins Medium"/>
            </a:endParaRPr>
          </a:p>
          <a:p>
            <a:pPr marL="219456" lvl="1" indent="0">
              <a:buNone/>
            </a:pPr>
            <a:r>
              <a:rPr lang="en-US" sz="1600" dirty="0"/>
              <a:t>Enforcement: Procedures for addressing rule breaches.</a:t>
            </a:r>
          </a:p>
          <a:p>
            <a:pPr marL="219456" lvl="1" indent="0">
              <a:buNone/>
            </a:pPr>
            <a:r>
              <a:rPr lang="en-US" sz="1600" dirty="0"/>
              <a:t>	-lots of emails and certified letters</a:t>
            </a:r>
          </a:p>
          <a:p>
            <a:pPr marL="219456" lvl="1" indent="0">
              <a:buNone/>
            </a:pPr>
            <a:r>
              <a:rPr lang="en-US" sz="1600" dirty="0"/>
              <a:t>Eviction Process: Legal steps and collection processes.</a:t>
            </a:r>
          </a:p>
          <a:p>
            <a:pPr lvl="0"/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FA012-CFF5-5D40-A2B9-6B3A10E3357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200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/>
              <a:t>Tenant typically interior maintenance, janitorial.</a:t>
            </a:r>
          </a:p>
          <a:p>
            <a:r>
              <a:rPr lang="en-US" sz="1600" dirty="0"/>
              <a:t>Property Owner:  external structural repairs, major systems maintenance up to building, common area asphalt and perimeter fencing</a:t>
            </a:r>
          </a:p>
          <a:p>
            <a:r>
              <a:rPr lang="en-US" sz="1600" dirty="0"/>
              <a:t>Maintenance matrix as lease exhibit for ease of use</a:t>
            </a:r>
          </a:p>
          <a:p>
            <a:r>
              <a:rPr lang="en-US" sz="1600" dirty="0"/>
              <a:t>Yearly joint inspections with owner and tenant, documenting property condition and tenant compliance.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FA012-CFF5-5D40-A2B9-6B3A10E3357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9181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Your attorney is your best friend</a:t>
            </a:r>
          </a:p>
          <a:p>
            <a:r>
              <a:rPr lang="en-US" dirty="0"/>
              <a:t>Templates are your second best friend</a:t>
            </a:r>
          </a:p>
          <a:p>
            <a:r>
              <a:rPr lang="en-US" dirty="0"/>
              <a:t>Templates for every type of real estate document speeds up negotiations by ensuring all parties are focused on their important needs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Key Strategies</a:t>
            </a:r>
          </a:p>
          <a:p>
            <a:r>
              <a:rPr lang="en-US" dirty="0"/>
              <a:t>Templates, templates, templates</a:t>
            </a:r>
          </a:p>
          <a:p>
            <a:r>
              <a:rPr lang="en-US" dirty="0"/>
              <a:t>Regular Maintenance: Scheduled and preventative maintenance.</a:t>
            </a:r>
          </a:p>
          <a:p>
            <a:r>
              <a:rPr lang="en-US" dirty="0"/>
              <a:t>Tenant Relations: Clear communication and responsive service.</a:t>
            </a:r>
          </a:p>
          <a:p>
            <a:r>
              <a:rPr lang="en-US" dirty="0"/>
              <a:t>Financial Management: Budgeting and expense tracking.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FA012-CFF5-5D40-A2B9-6B3A10E3357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2607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/>
              <a:t>Easement: Rights granted without property transfer (utility corridors, access easements).  Easement consideration.  Sometimes easements can be more restrictive, have more rights/responsibilities than a lease.  Is the easement temporary, or in perpetuity?  Is it exclusive easement or non-exclusive easements rights?   What can the property owner still do with the area in the easement (pave over, parking lot, access?)</a:t>
            </a:r>
          </a:p>
          <a:p>
            <a:endParaRPr lang="en-US" sz="1600" dirty="0"/>
          </a:p>
          <a:p>
            <a:r>
              <a:rPr lang="en-US" sz="1600" dirty="0"/>
              <a:t>Negotiation Tips: Consider value, impact, and future property owner needs.</a:t>
            </a:r>
          </a:p>
          <a:p>
            <a:r>
              <a:rPr lang="en-US" sz="1600" dirty="0"/>
              <a:t>Easements will usually take longer to negotiate than you think – this is where an easement template will be of great use.</a:t>
            </a:r>
          </a:p>
          <a:p>
            <a:endParaRPr lang="en-US" sz="1600" dirty="0"/>
          </a:p>
          <a:p>
            <a:r>
              <a:rPr lang="en-US" sz="1600" dirty="0"/>
              <a:t>Selling: Transfer of ownership.  Port prefers leasing or easements for cash flow</a:t>
            </a:r>
          </a:p>
          <a:p>
            <a:endParaRPr lang="en-US" sz="1600" dirty="0"/>
          </a:p>
          <a:p>
            <a:r>
              <a:rPr lang="en-US" sz="1600" dirty="0"/>
              <a:t>Leasing: Temporary use with conditions.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FA012-CFF5-5D40-A2B9-6B3A10E3357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5140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Closing slide </a:t>
            </a:r>
            <a:r>
              <a:rPr lang="en-US" dirty="0"/>
              <a:t>– Thank you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FA012-CFF5-5D40-A2B9-6B3A10E3357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457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455AE13-0EC2-E3C6-D355-1AFD419235BE}"/>
              </a:ext>
            </a:extLst>
          </p:cNvPr>
          <p:cNvSpPr/>
          <p:nvPr userDrawn="1"/>
        </p:nvSpPr>
        <p:spPr>
          <a:xfrm>
            <a:off x="0" y="1"/>
            <a:ext cx="12192000" cy="686474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Poppins Medium" pitchFamily="2" charset="77"/>
            </a:endParaRP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8A2E8F67-1834-38ED-3D89-91E98EBE606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8475" t="34819" r="21123" b="31245"/>
          <a:stretch/>
        </p:blipFill>
        <p:spPr>
          <a:xfrm>
            <a:off x="0" y="4161"/>
            <a:ext cx="12192000" cy="6849677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89EA1797-5656-6538-8A01-01FB5A695CF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3737" y="295485"/>
            <a:ext cx="2019300" cy="7493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3FF171-3308-6759-6A28-C6BBE52507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038" y="3054927"/>
            <a:ext cx="5508389" cy="1476175"/>
          </a:xfrm>
        </p:spPr>
        <p:txBody>
          <a:bodyPr anchor="t">
            <a:normAutofit/>
          </a:bodyPr>
          <a:lstStyle>
            <a:lvl1pPr algn="l">
              <a:defRPr sz="4800" b="0" i="0">
                <a:solidFill>
                  <a:schemeClr val="bg1"/>
                </a:solidFill>
                <a:latin typeface="Poppins Medium" pitchFamily="2" charset="77"/>
                <a:cs typeface="Poppins Medium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B8AA1D-C353-4CD2-378C-2B4DCAB8D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038" y="4610458"/>
            <a:ext cx="5508389" cy="1248404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bg1"/>
                </a:solidFill>
                <a:latin typeface="Inter" panose="02000503000000020004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4" name="Footer Placeholder 9">
            <a:extLst>
              <a:ext uri="{FF2B5EF4-FFF2-40B4-BE49-F238E27FC236}">
                <a16:creationId xmlns:a16="http://schemas.microsoft.com/office/drawing/2014/main" id="{3D775FEE-A134-AC22-0E8D-BDAB6C74D3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FD8BDB50-F2D0-7145-5AB4-9BBB112D0375}"/>
              </a:ext>
            </a:extLst>
          </p:cNvPr>
          <p:cNvSpPr txBox="1">
            <a:spLocks/>
          </p:cNvSpPr>
          <p:nvPr userDrawn="1"/>
        </p:nvSpPr>
        <p:spPr>
          <a:xfrm>
            <a:off x="11290852" y="6356350"/>
            <a:ext cx="4971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0" i="0" kern="1200">
                <a:solidFill>
                  <a:schemeClr val="bg1"/>
                </a:solidFill>
                <a:latin typeface="Poppins Medium" pitchFamily="2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9F89DBD-657F-0D4B-86A7-CD9BC0A5879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997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mission slide with presenter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5183D51-74B9-9DE6-4A15-7CC4441E3E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0609"/>
          <a:stretch/>
        </p:blipFill>
        <p:spPr>
          <a:xfrm>
            <a:off x="3428256" y="0"/>
            <a:ext cx="8785009" cy="2362200"/>
          </a:xfrm>
          <a:prstGeom prst="rect">
            <a:avLst/>
          </a:prstGeom>
        </p:spPr>
      </p:pic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BDAA38-A53D-A9BF-B5F8-B5E082D713E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7563556" y="1365957"/>
            <a:ext cx="3919604" cy="4267200"/>
          </a:xfrm>
          <a:effectLst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commission presenter head shot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C1706E1-5039-FACA-2A58-CFF3A8289BA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577765" y="5271976"/>
            <a:ext cx="4635500" cy="1607289"/>
          </a:xfrm>
          <a:blipFill dpi="0" rotWithShape="1">
            <a:blip r:embed="rId3"/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5DB84A-F767-2617-BB3E-61C574744AA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4037" y="2336800"/>
            <a:ext cx="4894794" cy="2122311"/>
          </a:xfrm>
        </p:spPr>
        <p:txBody>
          <a:bodyPr anchor="t">
            <a:noAutofit/>
          </a:bodyPr>
          <a:lstStyle>
            <a:lvl1pPr algn="l">
              <a:defRPr sz="4800" b="0" i="0">
                <a:solidFill>
                  <a:schemeClr val="accent1"/>
                </a:solidFill>
                <a:latin typeface="Poppins Medium" pitchFamily="2" charset="77"/>
                <a:cs typeface="Poppins Medium" pitchFamily="2" charset="77"/>
              </a:defRPr>
            </a:lvl1pPr>
          </a:lstStyle>
          <a:p>
            <a:r>
              <a:rPr lang="en-US" dirty="0"/>
              <a:t>Click to edit Commission title</a:t>
            </a:r>
          </a:p>
        </p:txBody>
      </p:sp>
      <p:sp>
        <p:nvSpPr>
          <p:cNvPr id="18" name="Slide Number Placeholder 12">
            <a:extLst>
              <a:ext uri="{FF2B5EF4-FFF2-40B4-BE49-F238E27FC236}">
                <a16:creationId xmlns:a16="http://schemas.microsoft.com/office/drawing/2014/main" id="{EE7BEFED-EB05-9FD4-EE5F-943326007A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317736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9F89DBD-657F-0D4B-86A7-CD9BC0A5879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EB8B9D-0F73-4BC1-68F0-218E4BCEDA3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9738" y="4515557"/>
            <a:ext cx="3962400" cy="41768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Inter" panose="02000503000000020004" pitchFamily="2" charset="0"/>
                <a:ea typeface="Inter" panose="02000503000000020004" pitchFamily="2" charset="0"/>
              </a:defRPr>
            </a:lvl1pPr>
            <a:lvl2pPr marL="0" indent="0">
              <a:buNone/>
              <a:defRPr sz="2000">
                <a:latin typeface="Inter" panose="02000503000000020004" pitchFamily="2" charset="0"/>
                <a:ea typeface="Inter" panose="02000503000000020004" pitchFamily="2" charset="0"/>
              </a:defRPr>
            </a:lvl2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A157874-7DD7-F410-8D44-A5ECDFC9A1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1027" y="4888089"/>
            <a:ext cx="4008437" cy="44026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757217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shap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A8411225-038E-25DA-9218-3162583C2B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357256" y="0"/>
            <a:ext cx="5834743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6470E-2CED-A09D-2076-043A6794E647}"/>
              </a:ext>
            </a:extLst>
          </p:cNvPr>
          <p:cNvSpPr txBox="1">
            <a:spLocks/>
          </p:cNvSpPr>
          <p:nvPr userDrawn="1"/>
        </p:nvSpPr>
        <p:spPr>
          <a:xfrm>
            <a:off x="11290852" y="6356350"/>
            <a:ext cx="4971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0" i="0" kern="1200">
                <a:solidFill>
                  <a:schemeClr val="bg1"/>
                </a:solidFill>
                <a:latin typeface="Poppins Medium" pitchFamily="2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9F89DBD-657F-0D4B-86A7-CD9BC0A58798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B864A03-8F96-F346-8804-AE2B5B3C8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09" y="321805"/>
            <a:ext cx="4855291" cy="1303796"/>
          </a:xfrm>
        </p:spPr>
        <p:txBody>
          <a:bodyPr anchor="t">
            <a:noAutofit/>
          </a:bodyPr>
          <a:lstStyle>
            <a:lvl1pPr>
              <a:defRPr sz="4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81490E-A323-0010-05A6-25F96DDD23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5430" y="1596571"/>
            <a:ext cx="5631542" cy="4920117"/>
          </a:xfrm>
        </p:spPr>
        <p:txBody>
          <a:bodyPr>
            <a:normAutofit/>
          </a:bodyPr>
          <a:lstStyle>
            <a:lvl1pPr marL="182880" indent="-182880">
              <a:spcBef>
                <a:spcPts val="1200"/>
              </a:spcBef>
              <a:buSzPct val="90000"/>
              <a:defRPr sz="2400">
                <a:latin typeface="Inter" panose="02000503000000020004" pitchFamily="2" charset="0"/>
                <a:ea typeface="Inter" panose="02000503000000020004" pitchFamily="2" charset="0"/>
              </a:defRPr>
            </a:lvl1pPr>
            <a:lvl2pPr marL="402336" indent="-182880">
              <a:spcBef>
                <a:spcPts val="1200"/>
              </a:spcBef>
              <a:buSzPct val="90000"/>
              <a:buFont typeface="Inter" panose="02000503000000020004" pitchFamily="2" charset="0"/>
              <a:buChar char="-"/>
              <a:defRPr sz="2400">
                <a:latin typeface="Inter" panose="02000503000000020004" pitchFamily="2" charset="0"/>
                <a:ea typeface="Inter" panose="02000503000000020004" pitchFamily="2" charset="0"/>
              </a:defRPr>
            </a:lvl2pPr>
            <a:lvl3pPr marL="219456" indent="-219456">
              <a:spcBef>
                <a:spcPts val="1200"/>
              </a:spcBef>
              <a:buSzPct val="90000"/>
              <a:defRPr>
                <a:latin typeface="Inter" panose="02000503000000020004" pitchFamily="2" charset="0"/>
                <a:ea typeface="Inter" panose="02000503000000020004" pitchFamily="2" charset="0"/>
              </a:defRPr>
            </a:lvl3pPr>
            <a:lvl4pPr marL="219456" indent="-219456">
              <a:spcBef>
                <a:spcPts val="1200"/>
              </a:spcBef>
              <a:buSzPct val="90000"/>
              <a:defRPr>
                <a:latin typeface="Inter" panose="02000503000000020004" pitchFamily="2" charset="0"/>
                <a:ea typeface="Inter" panose="02000503000000020004" pitchFamily="2" charset="0"/>
              </a:defRPr>
            </a:lvl4pPr>
            <a:lvl5pPr marL="219456" indent="-219456">
              <a:spcBef>
                <a:spcPts val="1200"/>
              </a:spcBef>
              <a:buSzPct val="90000"/>
              <a:defRPr>
                <a:latin typeface="Inter" panose="02000503000000020004" pitchFamily="2" charset="0"/>
                <a:ea typeface="Inter" panose="02000503000000020004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Slide Number Placeholder 12">
            <a:extLst>
              <a:ext uri="{FF2B5EF4-FFF2-40B4-BE49-F238E27FC236}">
                <a16:creationId xmlns:a16="http://schemas.microsoft.com/office/drawing/2014/main" id="{580997FA-9FBE-0E03-A93F-D1EF2FDC85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317736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9F89DBD-657F-0D4B-86A7-CD9BC0A5879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456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id="{A357C16A-4B09-4C19-AF74-53086534D2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8475" t="34819" r="21123" b="31245"/>
          <a:stretch/>
        </p:blipFill>
        <p:spPr>
          <a:xfrm>
            <a:off x="0" y="4161"/>
            <a:ext cx="12192000" cy="6849677"/>
          </a:xfrm>
          <a:prstGeom prst="rect">
            <a:avLst/>
          </a:prstGeom>
        </p:spPr>
      </p:pic>
      <p:sp>
        <p:nvSpPr>
          <p:cNvPr id="18" name="Slide Number Placeholder 12">
            <a:extLst>
              <a:ext uri="{FF2B5EF4-FFF2-40B4-BE49-F238E27FC236}">
                <a16:creationId xmlns:a16="http://schemas.microsoft.com/office/drawing/2014/main" id="{EE7BEFED-EB05-9FD4-EE5F-943326007A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317736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9F89DBD-657F-0D4B-86A7-CD9BC0A5879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39F450-C921-F453-8A36-D6874B63FAA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4588" y="396317"/>
            <a:ext cx="6334125" cy="72128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4400">
                <a:solidFill>
                  <a:schemeClr val="accent1"/>
                </a:solidFill>
                <a:latin typeface="Poppins Medium" panose="00000600000000000000" pitchFamily="2" charset="0"/>
                <a:cs typeface="Poppins Medium" panose="00000600000000000000" pitchFamily="2" charset="0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F47172-F76B-49B2-2C35-1A94D82FA7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4457" y="1088571"/>
            <a:ext cx="10305143" cy="4920117"/>
          </a:xfrm>
        </p:spPr>
        <p:txBody>
          <a:bodyPr>
            <a:normAutofit/>
          </a:bodyPr>
          <a:lstStyle>
            <a:lvl1pPr marL="182880" indent="-182880">
              <a:spcBef>
                <a:spcPts val="1200"/>
              </a:spcBef>
              <a:buSzPct val="90000"/>
              <a:defRPr sz="2400">
                <a:latin typeface="Inter" panose="02000503000000020004" pitchFamily="2" charset="0"/>
                <a:ea typeface="Inter" panose="02000503000000020004" pitchFamily="2" charset="0"/>
              </a:defRPr>
            </a:lvl1pPr>
            <a:lvl2pPr marL="402336" indent="-182880">
              <a:spcBef>
                <a:spcPts val="1200"/>
              </a:spcBef>
              <a:buSzPct val="90000"/>
              <a:buFont typeface="Inter" panose="02000503000000020004" pitchFamily="2" charset="0"/>
              <a:buChar char="-"/>
              <a:defRPr sz="2400">
                <a:latin typeface="Inter" panose="02000503000000020004" pitchFamily="2" charset="0"/>
                <a:ea typeface="Inter" panose="02000503000000020004" pitchFamily="2" charset="0"/>
              </a:defRPr>
            </a:lvl2pPr>
            <a:lvl3pPr marL="219456" indent="-219456">
              <a:spcBef>
                <a:spcPts val="1200"/>
              </a:spcBef>
              <a:buSzPct val="90000"/>
              <a:defRPr>
                <a:latin typeface="Inter" panose="02000503000000020004" pitchFamily="2" charset="0"/>
                <a:ea typeface="Inter" panose="02000503000000020004" pitchFamily="2" charset="0"/>
              </a:defRPr>
            </a:lvl3pPr>
            <a:lvl4pPr marL="219456" indent="-219456">
              <a:spcBef>
                <a:spcPts val="1200"/>
              </a:spcBef>
              <a:buSzPct val="90000"/>
              <a:defRPr>
                <a:latin typeface="Inter" panose="02000503000000020004" pitchFamily="2" charset="0"/>
                <a:ea typeface="Inter" panose="02000503000000020004" pitchFamily="2" charset="0"/>
              </a:defRPr>
            </a:lvl4pPr>
            <a:lvl5pPr marL="219456" indent="-219456">
              <a:spcBef>
                <a:spcPts val="1200"/>
              </a:spcBef>
              <a:buSzPct val="90000"/>
              <a:defRPr>
                <a:latin typeface="Inter" panose="02000503000000020004" pitchFamily="2" charset="0"/>
                <a:ea typeface="Inter" panose="02000503000000020004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346401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2">
            <a:extLst>
              <a:ext uri="{FF2B5EF4-FFF2-40B4-BE49-F238E27FC236}">
                <a16:creationId xmlns:a16="http://schemas.microsoft.com/office/drawing/2014/main" id="{EE7BEFED-EB05-9FD4-EE5F-943326007A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317736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9F89DBD-657F-0D4B-86A7-CD9BC0A5879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39F450-C921-F453-8A36-D6874B63FAA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4588" y="396317"/>
            <a:ext cx="6334125" cy="72128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4400">
                <a:solidFill>
                  <a:schemeClr val="accent1"/>
                </a:solidFill>
                <a:latin typeface="Poppins Medium" panose="00000600000000000000" pitchFamily="2" charset="0"/>
                <a:cs typeface="Poppins Medium" panose="00000600000000000000" pitchFamily="2" charset="0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F47172-F76B-49B2-2C35-1A94D82FA7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4457" y="1088571"/>
            <a:ext cx="10305143" cy="4920117"/>
          </a:xfrm>
        </p:spPr>
        <p:txBody>
          <a:bodyPr>
            <a:normAutofit/>
          </a:bodyPr>
          <a:lstStyle>
            <a:lvl1pPr marL="182880" indent="-182880">
              <a:spcBef>
                <a:spcPts val="1200"/>
              </a:spcBef>
              <a:buSzPct val="90000"/>
              <a:defRPr sz="2400">
                <a:latin typeface="Inter" panose="02000503000000020004" pitchFamily="2" charset="0"/>
                <a:ea typeface="Inter" panose="02000503000000020004" pitchFamily="2" charset="0"/>
              </a:defRPr>
            </a:lvl1pPr>
            <a:lvl2pPr marL="402336" indent="-182880">
              <a:spcBef>
                <a:spcPts val="1200"/>
              </a:spcBef>
              <a:buSzPct val="90000"/>
              <a:buFont typeface="Inter" panose="02000503000000020004" pitchFamily="2" charset="0"/>
              <a:buChar char="-"/>
              <a:defRPr sz="2400">
                <a:latin typeface="Inter" panose="02000503000000020004" pitchFamily="2" charset="0"/>
                <a:ea typeface="Inter" panose="02000503000000020004" pitchFamily="2" charset="0"/>
              </a:defRPr>
            </a:lvl2pPr>
            <a:lvl3pPr marL="219456" indent="-219456">
              <a:spcBef>
                <a:spcPts val="1200"/>
              </a:spcBef>
              <a:buSzPct val="90000"/>
              <a:defRPr>
                <a:latin typeface="Inter" panose="02000503000000020004" pitchFamily="2" charset="0"/>
                <a:ea typeface="Inter" panose="02000503000000020004" pitchFamily="2" charset="0"/>
              </a:defRPr>
            </a:lvl3pPr>
            <a:lvl4pPr marL="219456" indent="-219456">
              <a:spcBef>
                <a:spcPts val="1200"/>
              </a:spcBef>
              <a:buSzPct val="90000"/>
              <a:defRPr>
                <a:latin typeface="Inter" panose="02000503000000020004" pitchFamily="2" charset="0"/>
                <a:ea typeface="Inter" panose="02000503000000020004" pitchFamily="2" charset="0"/>
              </a:defRPr>
            </a:lvl4pPr>
            <a:lvl5pPr marL="219456" indent="-219456">
              <a:spcBef>
                <a:spcPts val="1200"/>
              </a:spcBef>
              <a:buSzPct val="90000"/>
              <a:defRPr>
                <a:latin typeface="Inter" panose="02000503000000020004" pitchFamily="2" charset="0"/>
                <a:ea typeface="Inter" panose="02000503000000020004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941553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007886D7-CCE9-7A34-E524-AA90D95E18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8475" t="34819" r="21123" b="31245"/>
          <a:stretch/>
        </p:blipFill>
        <p:spPr>
          <a:xfrm>
            <a:off x="0" y="8323"/>
            <a:ext cx="12192000" cy="6849677"/>
          </a:xfrm>
          <a:prstGeom prst="rect">
            <a:avLst/>
          </a:prstGeom>
        </p:spPr>
      </p:pic>
      <p:sp>
        <p:nvSpPr>
          <p:cNvPr id="18" name="Slide Number Placeholder 12">
            <a:extLst>
              <a:ext uri="{FF2B5EF4-FFF2-40B4-BE49-F238E27FC236}">
                <a16:creationId xmlns:a16="http://schemas.microsoft.com/office/drawing/2014/main" id="{EE7BEFED-EB05-9FD4-EE5F-943326007A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317736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9F89DBD-657F-0D4B-86A7-CD9BC0A587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3D3636-3E87-D599-85C7-D49EBDBBE4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6389" y="291478"/>
            <a:ext cx="8694115" cy="1131956"/>
          </a:xfrm>
        </p:spPr>
        <p:txBody>
          <a:bodyPr anchor="t">
            <a:noAutofit/>
          </a:bodyPr>
          <a:lstStyle>
            <a:lvl1pPr algn="l">
              <a:defRPr sz="4400" b="0" i="0">
                <a:solidFill>
                  <a:schemeClr val="accent1"/>
                </a:solidFill>
                <a:latin typeface="Poppins Medium" panose="00000600000000000000" pitchFamily="2" charset="0"/>
                <a:cs typeface="Poppins Medium" panose="00000600000000000000" pitchFamily="2" charset="0"/>
              </a:defRPr>
            </a:lvl1pPr>
          </a:lstStyle>
          <a:p>
            <a:r>
              <a:rPr lang="en-US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389819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essaging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5183D51-74B9-9DE6-4A15-7CC4441E3E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0609"/>
          <a:stretch/>
        </p:blipFill>
        <p:spPr>
          <a:xfrm>
            <a:off x="3428256" y="0"/>
            <a:ext cx="8785009" cy="2362200"/>
          </a:xfrm>
          <a:prstGeom prst="rect">
            <a:avLst/>
          </a:prstGeom>
        </p:spPr>
      </p:pic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BDAA38-A53D-A9BF-B5F8-B5E082D713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575187"/>
            <a:ext cx="5691960" cy="5648800"/>
          </a:xfrm>
          <a:effectLst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5DB84A-F767-2617-BB3E-61C574744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037" y="1084522"/>
            <a:ext cx="5380075" cy="4635794"/>
          </a:xfrm>
        </p:spPr>
        <p:txBody>
          <a:bodyPr anchor="ctr">
            <a:noAutofit/>
          </a:bodyPr>
          <a:lstStyle>
            <a:lvl1pPr algn="l">
              <a:defRPr sz="4400" b="0" i="0">
                <a:solidFill>
                  <a:schemeClr val="accent1"/>
                </a:solidFill>
                <a:latin typeface="Poppins Medium" pitchFamily="2" charset="77"/>
                <a:cs typeface="Poppins Medium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Slide Number Placeholder 12">
            <a:extLst>
              <a:ext uri="{FF2B5EF4-FFF2-40B4-BE49-F238E27FC236}">
                <a16:creationId xmlns:a16="http://schemas.microsoft.com/office/drawing/2014/main" id="{EE7BEFED-EB05-9FD4-EE5F-943326007A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317736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9F89DBD-657F-0D4B-86A7-CD9BC0A587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C1706E1-5039-FACA-2A58-CFF3A8289BA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577765" y="5271976"/>
            <a:ext cx="4635500" cy="1607289"/>
          </a:xfrm>
          <a:blipFill dpi="0" rotWithShape="1">
            <a:blip r:embed="rId3"/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322151"/>
      </p:ext>
    </p:extLst>
  </p:cSld>
  <p:clrMapOvr>
    <a:masterClrMapping/>
  </p:clrMapOvr>
  <p:transition spd="med" advClick="0" advTm="6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900F77-E496-A9BA-5055-44F2486B2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037" y="457201"/>
            <a:ext cx="11383923" cy="7293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3736A-B7B5-897D-635F-3B7907ED80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4038" y="1248682"/>
            <a:ext cx="1138392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9AF88-D65C-7B81-31AF-FADE3A17E9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31773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/>
                </a:solidFill>
                <a:latin typeface="Poppins Medium" pitchFamily="2" charset="77"/>
              </a:defRPr>
            </a:lvl1pPr>
          </a:lstStyle>
          <a:p>
            <a:fld id="{BF935A76-6211-0848-B4B7-02E038258C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150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3" r:id="rId2"/>
    <p:sldLayoutId id="2147483676" r:id="rId3"/>
    <p:sldLayoutId id="2147483666" r:id="rId4"/>
    <p:sldLayoutId id="2147483713" r:id="rId5"/>
    <p:sldLayoutId id="2147483716" r:id="rId6"/>
    <p:sldLayoutId id="2147483717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b="0" i="0" kern="1200" baseline="0">
          <a:solidFill>
            <a:schemeClr val="accent1"/>
          </a:solidFill>
          <a:latin typeface="Poppins Medium" pitchFamily="2" charset="77"/>
          <a:ea typeface="+mj-ea"/>
          <a:cs typeface="Poppins Medium" pitchFamily="2" charset="77"/>
        </a:defRPr>
      </a:lvl1pPr>
    </p:titleStyle>
    <p:bodyStyle>
      <a:lvl1pPr marL="0" indent="-182880" algn="l" defTabSz="914400" rtl="0" eaLnBrk="1" latinLnBrk="0" hangingPunct="1">
        <a:lnSpc>
          <a:spcPct val="90000"/>
        </a:lnSpc>
        <a:spcBef>
          <a:spcPts val="1200"/>
        </a:spcBef>
        <a:buSzPct val="90000"/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Inter" panose="02000503000000020004" pitchFamily="2" charset="0"/>
          <a:ea typeface="Inter" panose="02000503000000020004" pitchFamily="2" charset="0"/>
          <a:cs typeface="+mn-cs"/>
        </a:defRPr>
      </a:lvl1pPr>
      <a:lvl2pPr marL="402336" indent="-182880" algn="l" defTabSz="914400" rtl="0" eaLnBrk="1" latinLnBrk="0" hangingPunct="1">
        <a:lnSpc>
          <a:spcPct val="90000"/>
        </a:lnSpc>
        <a:spcBef>
          <a:spcPts val="1200"/>
        </a:spcBef>
        <a:buFont typeface="Inter" panose="02000503000000020004" pitchFamily="2" charset="0"/>
        <a:buChar char="-"/>
        <a:defRPr sz="2400" b="0" i="0" kern="1200">
          <a:solidFill>
            <a:schemeClr val="tx1"/>
          </a:solidFill>
          <a:latin typeface="Inter" panose="02000503000000020004" pitchFamily="2" charset="0"/>
          <a:ea typeface="Inter" panose="02000503000000020004" pitchFamily="2" charset="0"/>
          <a:cs typeface="+mn-cs"/>
        </a:defRPr>
      </a:lvl2pPr>
      <a:lvl3pPr marL="603504" indent="-182880" algn="l" defTabSz="914400" rtl="0" eaLnBrk="1" latinLnBrk="0" hangingPunct="1">
        <a:lnSpc>
          <a:spcPct val="90000"/>
        </a:lnSpc>
        <a:spcBef>
          <a:spcPts val="1200"/>
        </a:spcBef>
        <a:buSzPct val="90000"/>
        <a:buFont typeface="Arial" panose="020B0604020202020204" pitchFamily="34" charset="0"/>
        <a:buChar char="•"/>
        <a:defRPr sz="2400" b="0" i="0" kern="1200" cap="none" spc="100" baseline="0">
          <a:solidFill>
            <a:schemeClr val="tx1"/>
          </a:solidFill>
          <a:latin typeface="Inter" panose="02000503000000020004" pitchFamily="2" charset="0"/>
          <a:ea typeface="Inter" panose="02000503000000020004" pitchFamily="2" charset="0"/>
          <a:cs typeface="Inter" panose="02000503000000020004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Inter" panose="02000503000000020004" pitchFamily="2" charset="0"/>
          <a:ea typeface="Inter" panose="02000503000000020004" pitchFamily="2" charset="0"/>
          <a:cs typeface="Inter" panose="02000503000000020004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 baseline="0">
          <a:solidFill>
            <a:schemeClr val="tx1"/>
          </a:solidFill>
          <a:latin typeface="Inter" panose="02000503000000020004" pitchFamily="2" charset="0"/>
          <a:ea typeface="Inter" panose="02000503000000020004" pitchFamily="2" charset="0"/>
          <a:cs typeface="Inter" panose="02000503000000020004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C410755-24D3-4AAD-703B-D99C09E732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038" y="3054927"/>
            <a:ext cx="7882712" cy="1476175"/>
          </a:xfrm>
        </p:spPr>
        <p:txBody>
          <a:bodyPr>
            <a:normAutofit fontScale="90000"/>
          </a:bodyPr>
          <a:lstStyle/>
          <a:p>
            <a:r>
              <a:rPr lang="en-US" dirty="0"/>
              <a:t>Port Property Management – Best Practices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E4E204CD-DD37-4586-FEE2-CA71A3B643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038" y="4610458"/>
            <a:ext cx="6636842" cy="1248404"/>
          </a:xfrm>
        </p:spPr>
        <p:txBody>
          <a:bodyPr/>
          <a:lstStyle/>
          <a:p>
            <a:r>
              <a:rPr lang="en-US" dirty="0"/>
              <a:t>Nicole Miranda, Property Manager III</a:t>
            </a:r>
          </a:p>
          <a:p>
            <a:r>
              <a:rPr lang="en-US" dirty="0"/>
              <a:t>PJ Christopher, Business Development Manager</a:t>
            </a:r>
          </a:p>
        </p:txBody>
      </p:sp>
    </p:spTree>
    <p:extLst>
      <p:ext uri="{BB962C8B-B14F-4D97-AF65-F5344CB8AC3E}">
        <p14:creationId xmlns:p14="http://schemas.microsoft.com/office/powerpoint/2010/main" val="3617033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93BDD4DD-46F9-04C6-9BB8-033B06D417D3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/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BA7EDB3-8C7A-1393-0F2B-82F6FBF5A1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F89DBD-657F-0D4B-86A7-CD9BC0A5879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38A8108-59F3-1F4D-BC30-F2E64A22DC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038" y="1084522"/>
            <a:ext cx="4988234" cy="4635794"/>
          </a:xfrm>
        </p:spPr>
        <p:txBody>
          <a:bodyPr/>
          <a:lstStyle/>
          <a:p>
            <a:r>
              <a:rPr lang="en-US"/>
              <a:t>We’re an economic engine for our region, creating opportunity for everyone who lives and </a:t>
            </a:r>
            <a:br>
              <a:rPr lang="en-US"/>
            </a:br>
            <a:r>
              <a:rPr lang="en-US"/>
              <a:t>works here.</a:t>
            </a:r>
          </a:p>
        </p:txBody>
      </p:sp>
    </p:spTree>
    <p:extLst>
      <p:ext uri="{BB962C8B-B14F-4D97-AF65-F5344CB8AC3E}">
        <p14:creationId xmlns:p14="http://schemas.microsoft.com/office/powerpoint/2010/main" val="3571531038"/>
      </p:ext>
    </p:extLst>
  </p:cSld>
  <p:clrMapOvr>
    <a:masterClrMapping/>
  </p:clrMapOvr>
  <p:transition spd="med" advClick="0" advTm="6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36A5277-0490-681F-8976-4AFC003B30E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313900"/>
            <a:ext cx="12192000" cy="65441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ADD590E-0555-CAA8-1F6B-581E367BA98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"/>
            <a:ext cx="12192000" cy="178904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FF1EBF6-5352-A922-4654-040555EB36CC}"/>
              </a:ext>
            </a:extLst>
          </p:cNvPr>
          <p:cNvSpPr/>
          <p:nvPr/>
        </p:nvSpPr>
        <p:spPr>
          <a:xfrm>
            <a:off x="0" y="0"/>
            <a:ext cx="12192000" cy="1828800"/>
          </a:xfrm>
          <a:prstGeom prst="rect">
            <a:avLst/>
          </a:prstGeom>
          <a:gradFill>
            <a:gsLst>
              <a:gs pos="0">
                <a:schemeClr val="bg1">
                  <a:alpha val="59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5C2119-60C8-016B-BB69-ACB1EFEB630D}"/>
              </a:ext>
            </a:extLst>
          </p:cNvPr>
          <p:cNvSpPr/>
          <p:nvPr/>
        </p:nvSpPr>
        <p:spPr bwMode="auto">
          <a:xfrm>
            <a:off x="1584469" y="3622887"/>
            <a:ext cx="1141357" cy="285339"/>
          </a:xfrm>
          <a:prstGeom prst="rect">
            <a:avLst/>
          </a:prstGeom>
          <a:solidFill>
            <a:srgbClr val="196CB2">
              <a:alpha val="6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tx1">
                <a:alpha val="25000"/>
              </a:schemeClr>
            </a:outerShdw>
          </a:effectLst>
        </p:spPr>
        <p:txBody>
          <a:bodyPr lIns="91457" tIns="45729" rIns="91457" bIns="45729"/>
          <a:lstStyle/>
          <a:p>
            <a:pPr algn="ctr">
              <a:defRPr/>
            </a:pPr>
            <a:r>
              <a:rPr lang="en-US" sz="1415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Terminal 6</a:t>
            </a:r>
          </a:p>
          <a:p>
            <a:pPr algn="ctr">
              <a:defRPr/>
            </a:pPr>
            <a:endParaRPr lang="en-US" sz="918" b="1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30CD06-5BC8-DDDE-13C0-9442AA9E05BF}"/>
              </a:ext>
            </a:extLst>
          </p:cNvPr>
          <p:cNvSpPr/>
          <p:nvPr/>
        </p:nvSpPr>
        <p:spPr bwMode="auto">
          <a:xfrm>
            <a:off x="1875183" y="2015392"/>
            <a:ext cx="2492508" cy="307055"/>
          </a:xfrm>
          <a:prstGeom prst="rect">
            <a:avLst/>
          </a:prstGeom>
          <a:solidFill>
            <a:srgbClr val="196CB2">
              <a:alpha val="6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tx1">
                <a:alpha val="25000"/>
              </a:schemeClr>
            </a:outerShdw>
          </a:effectLst>
        </p:spPr>
        <p:txBody>
          <a:bodyPr lIns="91457" tIns="45729" rIns="91457" bIns="45729"/>
          <a:lstStyle/>
          <a:p>
            <a:pPr algn="ctr">
              <a:defRPr/>
            </a:pPr>
            <a:r>
              <a:rPr lang="en-US" sz="1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Portland International Airport</a:t>
            </a:r>
          </a:p>
          <a:p>
            <a:pPr algn="ctr">
              <a:defRPr/>
            </a:pPr>
            <a:endParaRPr lang="en-US" sz="1300" b="1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D6049C0-7329-F295-7EF5-A60A1D3B5C1A}"/>
              </a:ext>
            </a:extLst>
          </p:cNvPr>
          <p:cNvSpPr/>
          <p:nvPr/>
        </p:nvSpPr>
        <p:spPr bwMode="auto">
          <a:xfrm>
            <a:off x="5682594" y="1145225"/>
            <a:ext cx="1667974" cy="298229"/>
          </a:xfrm>
          <a:prstGeom prst="rect">
            <a:avLst/>
          </a:prstGeom>
          <a:solidFill>
            <a:srgbClr val="196CB2">
              <a:alpha val="6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tx1">
                <a:alpha val="25000"/>
              </a:schemeClr>
            </a:outerShdw>
          </a:effectLst>
        </p:spPr>
        <p:txBody>
          <a:bodyPr lIns="91457" tIns="45729" rIns="91457" bIns="45729"/>
          <a:lstStyle/>
          <a:p>
            <a:pPr algn="ctr">
              <a:defRPr/>
            </a:pPr>
            <a:r>
              <a:rPr lang="en-US" sz="1415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Troutdale Airport</a:t>
            </a:r>
          </a:p>
          <a:p>
            <a:pPr algn="ctr">
              <a:defRPr/>
            </a:pPr>
            <a:endParaRPr lang="en-US" sz="1415" b="1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8A23A4-061F-FF65-641D-B59066D86150}"/>
              </a:ext>
            </a:extLst>
          </p:cNvPr>
          <p:cNvSpPr/>
          <p:nvPr/>
        </p:nvSpPr>
        <p:spPr bwMode="auto">
          <a:xfrm>
            <a:off x="5889787" y="1650676"/>
            <a:ext cx="2728873" cy="282670"/>
          </a:xfrm>
          <a:prstGeom prst="rect">
            <a:avLst/>
          </a:prstGeom>
          <a:solidFill>
            <a:srgbClr val="196CB2">
              <a:alpha val="6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tx1">
                <a:alpha val="25000"/>
              </a:schemeClr>
            </a:outerShdw>
          </a:effectLst>
        </p:spPr>
        <p:txBody>
          <a:bodyPr lIns="91457" tIns="45729" rIns="91457" bIns="45729"/>
          <a:lstStyle/>
          <a:p>
            <a:pPr algn="ctr">
              <a:defRPr/>
            </a:pPr>
            <a:r>
              <a:rPr lang="en-US" sz="1415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Gresham Vista Business Park</a:t>
            </a:r>
          </a:p>
          <a:p>
            <a:pPr algn="ctr">
              <a:defRPr/>
            </a:pPr>
            <a:endParaRPr lang="en-US" sz="1415" b="1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0425DD5-C511-1368-7069-16D56C8F9958}"/>
              </a:ext>
            </a:extLst>
          </p:cNvPr>
          <p:cNvSpPr/>
          <p:nvPr/>
        </p:nvSpPr>
        <p:spPr bwMode="auto">
          <a:xfrm>
            <a:off x="5998448" y="2265320"/>
            <a:ext cx="2676467" cy="284738"/>
          </a:xfrm>
          <a:prstGeom prst="rect">
            <a:avLst/>
          </a:prstGeom>
          <a:solidFill>
            <a:srgbClr val="196CB2">
              <a:alpha val="6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tx1">
                <a:alpha val="25000"/>
              </a:schemeClr>
            </a:outerShdw>
          </a:effectLst>
        </p:spPr>
        <p:txBody>
          <a:bodyPr lIns="91457" tIns="45729" rIns="91457" bIns="45729"/>
          <a:lstStyle/>
          <a:p>
            <a:pPr algn="ctr">
              <a:defRPr/>
            </a:pPr>
            <a:r>
              <a:rPr lang="en-US" sz="1415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Portland International Center</a:t>
            </a:r>
          </a:p>
          <a:p>
            <a:pPr algn="ctr">
              <a:defRPr/>
            </a:pPr>
            <a:r>
              <a:rPr lang="en-US" sz="1415" b="1">
                <a:solidFill>
                  <a:schemeClr val="bg1"/>
                </a:solidFill>
                <a:latin typeface="Helvetica" pitchFamily="34" charset="0"/>
              </a:rPr>
              <a:t>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FCABC6-4F3A-C451-8F7E-89624ED332CF}"/>
              </a:ext>
            </a:extLst>
          </p:cNvPr>
          <p:cNvSpPr/>
          <p:nvPr/>
        </p:nvSpPr>
        <p:spPr bwMode="auto">
          <a:xfrm>
            <a:off x="4405568" y="3903912"/>
            <a:ext cx="2567618" cy="319748"/>
          </a:xfrm>
          <a:prstGeom prst="rect">
            <a:avLst/>
          </a:prstGeom>
          <a:solidFill>
            <a:srgbClr val="196CB2">
              <a:alpha val="6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tx1">
                <a:alpha val="25000"/>
              </a:schemeClr>
            </a:outerShdw>
          </a:effectLst>
        </p:spPr>
        <p:txBody>
          <a:bodyPr lIns="91457" tIns="45729" rIns="91457" bIns="45729"/>
          <a:lstStyle/>
          <a:p>
            <a:pPr algn="ctr">
              <a:defRPr/>
            </a:pPr>
            <a:r>
              <a:rPr lang="en-US" sz="1415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Rivergate Industrial District</a:t>
            </a:r>
          </a:p>
          <a:p>
            <a:pPr algn="ctr">
              <a:defRPr/>
            </a:pPr>
            <a:endParaRPr lang="en-US" sz="1415" b="1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31FF0E6-334F-1E31-EFE8-C8E9CC41893E}"/>
              </a:ext>
            </a:extLst>
          </p:cNvPr>
          <p:cNvSpPr/>
          <p:nvPr/>
        </p:nvSpPr>
        <p:spPr bwMode="auto">
          <a:xfrm>
            <a:off x="10667447" y="2061052"/>
            <a:ext cx="965720" cy="523872"/>
          </a:xfrm>
          <a:prstGeom prst="rect">
            <a:avLst/>
          </a:prstGeom>
          <a:solidFill>
            <a:srgbClr val="196CB2">
              <a:alpha val="6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tx1">
                <a:alpha val="25000"/>
              </a:schemeClr>
            </a:outerShdw>
          </a:effectLst>
        </p:spPr>
        <p:txBody>
          <a:bodyPr lIns="91457" tIns="45729" rIns="91457" bIns="45729"/>
          <a:lstStyle/>
          <a:p>
            <a:pPr algn="ctr">
              <a:defRPr/>
            </a:pPr>
            <a:r>
              <a:rPr lang="en-US" sz="1415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Hillsboro Airport</a:t>
            </a:r>
          </a:p>
          <a:p>
            <a:pPr algn="ctr">
              <a:defRPr/>
            </a:pPr>
            <a:endParaRPr lang="en-US" sz="1415" b="1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FE29839-DCF2-0FE0-44F5-2270878C15F5}"/>
              </a:ext>
            </a:extLst>
          </p:cNvPr>
          <p:cNvSpPr/>
          <p:nvPr/>
        </p:nvSpPr>
        <p:spPr bwMode="auto">
          <a:xfrm>
            <a:off x="9167393" y="2098164"/>
            <a:ext cx="1099898" cy="285339"/>
          </a:xfrm>
          <a:prstGeom prst="rect">
            <a:avLst/>
          </a:prstGeom>
          <a:solidFill>
            <a:srgbClr val="196CB2">
              <a:alpha val="6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tx1">
                <a:alpha val="25000"/>
              </a:schemeClr>
            </a:outerShdw>
          </a:effectLst>
        </p:spPr>
        <p:txBody>
          <a:bodyPr lIns="91457" tIns="45729" rIns="91457" bIns="45729"/>
          <a:lstStyle/>
          <a:p>
            <a:pPr algn="ctr">
              <a:defRPr/>
            </a:pPr>
            <a:r>
              <a:rPr lang="en-US" sz="1415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Terminal 2</a:t>
            </a:r>
          </a:p>
          <a:p>
            <a:pPr algn="ctr">
              <a:defRPr/>
            </a:pPr>
            <a:endParaRPr lang="en-US" sz="1415" b="1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79106BA-E0FA-5776-FC62-CAE0CA4FB632}"/>
              </a:ext>
            </a:extLst>
          </p:cNvPr>
          <p:cNvSpPr/>
          <p:nvPr/>
        </p:nvSpPr>
        <p:spPr bwMode="auto">
          <a:xfrm>
            <a:off x="10930782" y="4323268"/>
            <a:ext cx="1099898" cy="285339"/>
          </a:xfrm>
          <a:prstGeom prst="rect">
            <a:avLst/>
          </a:prstGeom>
          <a:solidFill>
            <a:srgbClr val="196CB2">
              <a:alpha val="6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tx1">
                <a:alpha val="25000"/>
              </a:schemeClr>
            </a:outerShdw>
          </a:effectLst>
        </p:spPr>
        <p:txBody>
          <a:bodyPr lIns="91457" tIns="45729" rIns="91457" bIns="45729"/>
          <a:lstStyle/>
          <a:p>
            <a:pPr algn="ctr">
              <a:defRPr/>
            </a:pPr>
            <a:r>
              <a:rPr lang="en-US" sz="1415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Terminal 4</a:t>
            </a:r>
          </a:p>
          <a:p>
            <a:pPr algn="ctr">
              <a:defRPr/>
            </a:pPr>
            <a:endParaRPr lang="en-US" sz="1415" b="1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C89F3BC-4554-79E8-53BE-F60B5B7447C7}"/>
              </a:ext>
            </a:extLst>
          </p:cNvPr>
          <p:cNvSpPr/>
          <p:nvPr/>
        </p:nvSpPr>
        <p:spPr bwMode="auto">
          <a:xfrm>
            <a:off x="7997506" y="2769070"/>
            <a:ext cx="1227745" cy="340368"/>
          </a:xfrm>
          <a:prstGeom prst="rect">
            <a:avLst/>
          </a:prstGeom>
          <a:solidFill>
            <a:srgbClr val="196CB2">
              <a:alpha val="6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tx1">
                <a:alpha val="25000"/>
              </a:schemeClr>
            </a:outerShdw>
          </a:effectLst>
        </p:spPr>
        <p:txBody>
          <a:bodyPr lIns="91457" tIns="45729" rIns="91457" bIns="45729"/>
          <a:lstStyle/>
          <a:p>
            <a:pPr algn="ctr">
              <a:defRPr/>
            </a:pPr>
            <a:r>
              <a:rPr lang="en-US" sz="1415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Swan Island</a:t>
            </a:r>
          </a:p>
          <a:p>
            <a:pPr algn="ctr">
              <a:defRPr/>
            </a:pPr>
            <a:endParaRPr lang="en-US" sz="1415" b="1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FC676DC-E238-2EE8-9C6F-04FF2F3FAAB9}"/>
              </a:ext>
            </a:extLst>
          </p:cNvPr>
          <p:cNvSpPr/>
          <p:nvPr/>
        </p:nvSpPr>
        <p:spPr bwMode="auto">
          <a:xfrm>
            <a:off x="1715638" y="1442682"/>
            <a:ext cx="3190544" cy="319553"/>
          </a:xfrm>
          <a:prstGeom prst="rect">
            <a:avLst/>
          </a:prstGeom>
          <a:solidFill>
            <a:srgbClr val="196CB2">
              <a:alpha val="6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tx1">
                <a:alpha val="25000"/>
              </a:schemeClr>
            </a:outerShdw>
          </a:effectLst>
        </p:spPr>
        <p:txBody>
          <a:bodyPr lIns="91457" tIns="45729" rIns="91457" bIns="45729"/>
          <a:lstStyle/>
          <a:p>
            <a:pPr algn="ctr">
              <a:defRPr/>
            </a:pPr>
            <a:r>
              <a:rPr lang="en-US" sz="1300" b="1">
                <a:solidFill>
                  <a:schemeClr val="bg1"/>
                </a:solidFill>
                <a:latin typeface="Inter SemiBold" panose="02000503000000020004" pitchFamily="2" charset="0"/>
                <a:ea typeface="Inter SemiBold" panose="02000503000000020004" pitchFamily="2" charset="0"/>
                <a:cs typeface="Arial" panose="020B0604020202020204" pitchFamily="34" charset="0"/>
              </a:rPr>
              <a:t>Troutdale Reynolds Industrial Park</a:t>
            </a:r>
          </a:p>
          <a:p>
            <a:pPr algn="ctr">
              <a:defRPr/>
            </a:pPr>
            <a:endParaRPr lang="en-US" sz="1300" b="1">
              <a:solidFill>
                <a:schemeClr val="bg1"/>
              </a:solidFill>
              <a:latin typeface="Inter SemiBold" panose="02000503000000020004" pitchFamily="2" charset="0"/>
              <a:ea typeface="Inter SemiBold" panose="02000503000000020004" pitchFamily="2" charset="0"/>
            </a:endParaRPr>
          </a:p>
        </p:txBody>
      </p:sp>
      <p:cxnSp>
        <p:nvCxnSpPr>
          <p:cNvPr id="18" name="Elbow Connector 2">
            <a:extLst>
              <a:ext uri="{FF2B5EF4-FFF2-40B4-BE49-F238E27FC236}">
                <a16:creationId xmlns:a16="http://schemas.microsoft.com/office/drawing/2014/main" id="{C856FB73-CFA1-CFCD-9A56-2D7BF6901C14}"/>
              </a:ext>
            </a:extLst>
          </p:cNvPr>
          <p:cNvCxnSpPr>
            <a:stCxn id="6" idx="3"/>
          </p:cNvCxnSpPr>
          <p:nvPr/>
        </p:nvCxnSpPr>
        <p:spPr bwMode="auto">
          <a:xfrm>
            <a:off x="2725825" y="3765557"/>
            <a:ext cx="285339" cy="499343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35D3559-ACC8-BCF3-B4CC-67941CDBFECB}"/>
              </a:ext>
            </a:extLst>
          </p:cNvPr>
          <p:cNvGrpSpPr/>
          <p:nvPr/>
        </p:nvGrpSpPr>
        <p:grpSpPr>
          <a:xfrm>
            <a:off x="1361696" y="2768118"/>
            <a:ext cx="2214205" cy="642015"/>
            <a:chOff x="1228007" y="5205429"/>
            <a:chExt cx="2365220" cy="685802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C490E429-0386-94E9-0DD9-D8CA21BEA6CF}"/>
                </a:ext>
              </a:extLst>
            </p:cNvPr>
            <p:cNvSpPr/>
            <p:nvPr/>
          </p:nvSpPr>
          <p:spPr bwMode="auto">
            <a:xfrm>
              <a:off x="1228007" y="5205429"/>
              <a:ext cx="2060420" cy="351871"/>
            </a:xfrm>
            <a:prstGeom prst="rect">
              <a:avLst/>
            </a:prstGeom>
            <a:solidFill>
              <a:srgbClr val="196CB2">
                <a:alpha val="67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50800" dir="5400000" algn="ctr" rotWithShape="0">
                <a:schemeClr val="tx1">
                  <a:alpha val="25000"/>
                </a:schemeClr>
              </a:outerShdw>
            </a:effectLst>
          </p:spPr>
          <p:txBody>
            <a:bodyPr lIns="91457" tIns="45729" rIns="91457" bIns="45729"/>
            <a:lstStyle/>
            <a:p>
              <a:pPr algn="ctr">
                <a:defRPr/>
              </a:pPr>
              <a:r>
                <a:rPr lang="en-US" sz="1415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West Hayden Island</a:t>
              </a:r>
            </a:p>
            <a:p>
              <a:pPr algn="ctr">
                <a:defRPr/>
              </a:pPr>
              <a:endParaRPr lang="en-US" sz="918" b="1">
                <a:solidFill>
                  <a:schemeClr val="bg1"/>
                </a:solidFill>
                <a:latin typeface="Helvetica" pitchFamily="34" charset="0"/>
              </a:endParaRPr>
            </a:p>
          </p:txBody>
        </p:sp>
        <p:cxnSp>
          <p:nvCxnSpPr>
            <p:cNvPr id="21" name="Elbow Connector 29">
              <a:extLst>
                <a:ext uri="{FF2B5EF4-FFF2-40B4-BE49-F238E27FC236}">
                  <a16:creationId xmlns:a16="http://schemas.microsoft.com/office/drawing/2014/main" id="{3C38E211-4D30-0A1B-6CAA-A3A8668623EE}"/>
                </a:ext>
              </a:extLst>
            </p:cNvPr>
            <p:cNvCxnSpPr/>
            <p:nvPr/>
          </p:nvCxnSpPr>
          <p:spPr bwMode="auto">
            <a:xfrm>
              <a:off x="3288427" y="5357831"/>
              <a:ext cx="304800" cy="533400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cxnSp>
        <p:nvCxnSpPr>
          <p:cNvPr id="22" name="Elbow Connector 33">
            <a:extLst>
              <a:ext uri="{FF2B5EF4-FFF2-40B4-BE49-F238E27FC236}">
                <a16:creationId xmlns:a16="http://schemas.microsoft.com/office/drawing/2014/main" id="{2E2ACD8E-0EF2-2547-3004-F09A96D66AAE}"/>
              </a:ext>
            </a:extLst>
          </p:cNvPr>
          <p:cNvCxnSpPr>
            <a:cxnSpLocks/>
            <a:stCxn id="7" idx="3"/>
          </p:cNvCxnSpPr>
          <p:nvPr/>
        </p:nvCxnSpPr>
        <p:spPr bwMode="auto">
          <a:xfrm>
            <a:off x="4367691" y="2168920"/>
            <a:ext cx="356675" cy="364542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Elbow Connector 45">
            <a:extLst>
              <a:ext uri="{FF2B5EF4-FFF2-40B4-BE49-F238E27FC236}">
                <a16:creationId xmlns:a16="http://schemas.microsoft.com/office/drawing/2014/main" id="{76A8231F-6002-E323-4A4C-9A2685F33C07}"/>
              </a:ext>
            </a:extLst>
          </p:cNvPr>
          <p:cNvCxnSpPr>
            <a:cxnSpLocks/>
            <a:stCxn id="17" idx="3"/>
          </p:cNvCxnSpPr>
          <p:nvPr/>
        </p:nvCxnSpPr>
        <p:spPr bwMode="auto">
          <a:xfrm>
            <a:off x="4906180" y="1602458"/>
            <a:ext cx="281747" cy="652258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Elbow Connector 49">
            <a:extLst>
              <a:ext uri="{FF2B5EF4-FFF2-40B4-BE49-F238E27FC236}">
                <a16:creationId xmlns:a16="http://schemas.microsoft.com/office/drawing/2014/main" id="{99959AC2-9A39-4360-9B5C-9D4A320AD1D1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rot="10800000" flipV="1">
            <a:off x="5315969" y="1294340"/>
            <a:ext cx="366626" cy="957007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Elbow Connector 54">
            <a:extLst>
              <a:ext uri="{FF2B5EF4-FFF2-40B4-BE49-F238E27FC236}">
                <a16:creationId xmlns:a16="http://schemas.microsoft.com/office/drawing/2014/main" id="{1690714F-EC95-296E-5FD9-09193C2176B0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 rot="10800000" flipV="1">
            <a:off x="5640693" y="1792011"/>
            <a:ext cx="249096" cy="549724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62512DB-20C5-EA56-27C0-9E67BE66DFB4}"/>
              </a:ext>
            </a:extLst>
          </p:cNvPr>
          <p:cNvCxnSpPr>
            <a:cxnSpLocks/>
            <a:stCxn id="11" idx="1"/>
          </p:cNvCxnSpPr>
          <p:nvPr/>
        </p:nvCxnSpPr>
        <p:spPr bwMode="auto">
          <a:xfrm flipH="1">
            <a:off x="5676714" y="2407690"/>
            <a:ext cx="321735" cy="3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6CB2339-17D7-9BE0-4683-E3D131301550}"/>
              </a:ext>
            </a:extLst>
          </p:cNvPr>
          <p:cNvCxnSpPr>
            <a:cxnSpLocks/>
          </p:cNvCxnSpPr>
          <p:nvPr/>
        </p:nvCxnSpPr>
        <p:spPr bwMode="auto">
          <a:xfrm>
            <a:off x="5433652" y="4215601"/>
            <a:ext cx="0" cy="5730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9EEFBF2-0EAF-889A-C481-46CE88098C07}"/>
              </a:ext>
            </a:extLst>
          </p:cNvPr>
          <p:cNvCxnSpPr>
            <a:cxnSpLocks/>
          </p:cNvCxnSpPr>
          <p:nvPr/>
        </p:nvCxnSpPr>
        <p:spPr bwMode="auto">
          <a:xfrm flipV="1">
            <a:off x="4668582" y="5440438"/>
            <a:ext cx="0" cy="34671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EB9F468-7380-CDD0-0EB4-6786C24A1939}"/>
              </a:ext>
            </a:extLst>
          </p:cNvPr>
          <p:cNvCxnSpPr>
            <a:cxnSpLocks/>
          </p:cNvCxnSpPr>
          <p:nvPr/>
        </p:nvCxnSpPr>
        <p:spPr bwMode="auto">
          <a:xfrm>
            <a:off x="9225251" y="2911740"/>
            <a:ext cx="42800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23ED4B1-68F6-06EE-D25F-B494AC60944D}"/>
              </a:ext>
            </a:extLst>
          </p:cNvPr>
          <p:cNvCxnSpPr>
            <a:stCxn id="15" idx="0"/>
          </p:cNvCxnSpPr>
          <p:nvPr/>
        </p:nvCxnSpPr>
        <p:spPr bwMode="auto">
          <a:xfrm flipV="1">
            <a:off x="11480731" y="3978295"/>
            <a:ext cx="0" cy="3449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CAFA63B-A556-7F60-1F81-2F4F85119E4C}"/>
              </a:ext>
            </a:extLst>
          </p:cNvPr>
          <p:cNvCxnSpPr>
            <a:stCxn id="14" idx="2"/>
          </p:cNvCxnSpPr>
          <p:nvPr/>
        </p:nvCxnSpPr>
        <p:spPr bwMode="auto">
          <a:xfrm>
            <a:off x="9717342" y="2383502"/>
            <a:ext cx="0" cy="3282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947BDAD-F86C-02ED-41D2-FB8CFF0D9D7E}"/>
              </a:ext>
            </a:extLst>
          </p:cNvPr>
          <p:cNvCxnSpPr>
            <a:cxnSpLocks/>
            <a:stCxn id="13" idx="3"/>
          </p:cNvCxnSpPr>
          <p:nvPr/>
        </p:nvCxnSpPr>
        <p:spPr bwMode="auto">
          <a:xfrm flipV="1">
            <a:off x="11633168" y="2318736"/>
            <a:ext cx="411636" cy="42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77E04052-962B-AD6F-674E-0241DAF0F2A5}"/>
              </a:ext>
            </a:extLst>
          </p:cNvPr>
          <p:cNvSpPr/>
          <p:nvPr/>
        </p:nvSpPr>
        <p:spPr bwMode="auto">
          <a:xfrm>
            <a:off x="3991817" y="5806227"/>
            <a:ext cx="1099898" cy="285339"/>
          </a:xfrm>
          <a:prstGeom prst="rect">
            <a:avLst/>
          </a:prstGeom>
          <a:solidFill>
            <a:srgbClr val="196CB2">
              <a:alpha val="6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tx1">
                <a:alpha val="25000"/>
              </a:schemeClr>
            </a:outerShdw>
          </a:effectLst>
        </p:spPr>
        <p:txBody>
          <a:bodyPr lIns="91457" tIns="45729" rIns="91457" bIns="45729"/>
          <a:lstStyle/>
          <a:p>
            <a:pPr algn="ctr">
              <a:defRPr/>
            </a:pPr>
            <a:r>
              <a:rPr lang="en-US" sz="1415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Terminal 5</a:t>
            </a:r>
          </a:p>
          <a:p>
            <a:pPr algn="ctr">
              <a:defRPr/>
            </a:pPr>
            <a:endParaRPr lang="en-US" sz="1415" b="1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34" name="Slide Number Placeholder 33">
            <a:extLst>
              <a:ext uri="{FF2B5EF4-FFF2-40B4-BE49-F238E27FC236}">
                <a16:creationId xmlns:a16="http://schemas.microsoft.com/office/drawing/2014/main" id="{E93AFB35-242E-5A0F-8191-B252925148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F89DBD-657F-0D4B-86A7-CD9BC0A5879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03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40397A2-6799-FFE2-189D-6D50F10030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F89DBD-657F-0D4B-86A7-CD9BC0A5879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8F06BF-CF82-7F94-B673-795483DC7B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4588" y="396317"/>
            <a:ext cx="10531072" cy="822883"/>
          </a:xfrm>
        </p:spPr>
        <p:txBody>
          <a:bodyPr/>
          <a:lstStyle/>
          <a:p>
            <a:r>
              <a:rPr lang="en-US" sz="4000" dirty="0"/>
              <a:t>Revenue Contract Making Process</a:t>
            </a:r>
          </a:p>
          <a:p>
            <a:endParaRPr lang="en-US" sz="40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AEC6DE-08C8-98F4-177C-642BEF5C31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sz="3200" dirty="0"/>
              <a:t>Business Analysis Term Sheet (BATS)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Letter of Intent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Internal Approvals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Lease Negotiations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Commission Approval</a:t>
            </a:r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marL="219456" lvl="1" indent="0">
              <a:buNone/>
            </a:pPr>
            <a:endParaRPr lang="en-US" sz="3200" dirty="0"/>
          </a:p>
          <a:p>
            <a:pPr marL="219456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572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40397A2-6799-FFE2-189D-6D50F10030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F89DBD-657F-0D4B-86A7-CD9BC0A5879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8F06BF-CF82-7F94-B673-795483DC7B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4588" y="396317"/>
            <a:ext cx="10531072" cy="822883"/>
          </a:xfrm>
        </p:spPr>
        <p:txBody>
          <a:bodyPr/>
          <a:lstStyle/>
          <a:p>
            <a:r>
              <a:rPr lang="en-US" sz="4000" dirty="0"/>
              <a:t>Elements of a Typical Lease</a:t>
            </a:r>
          </a:p>
          <a:p>
            <a:endParaRPr lang="en-US" sz="40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AEC6DE-08C8-98F4-177C-642BEF5C31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sz="3200" dirty="0"/>
              <a:t>Incentives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Rent and Term</a:t>
            </a:r>
          </a:p>
          <a:p>
            <a:pPr marL="219456" lvl="1" indent="0">
              <a:buNone/>
            </a:pPr>
            <a:endParaRPr lang="en-US" sz="3200" dirty="0"/>
          </a:p>
          <a:p>
            <a:pPr lvl="1"/>
            <a:r>
              <a:rPr lang="en-US" sz="3200" dirty="0"/>
              <a:t>Lease Escalations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Common Areas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Violations, Enforcement, Termination</a:t>
            </a:r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marL="219456" lvl="1" indent="0">
              <a:buNone/>
            </a:pPr>
            <a:endParaRPr lang="en-US" sz="3200" dirty="0"/>
          </a:p>
          <a:p>
            <a:pPr marL="219456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639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40397A2-6799-FFE2-189D-6D50F10030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F89DBD-657F-0D4B-86A7-CD9BC0A5879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8F06BF-CF82-7F94-B673-795483DC7B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4588" y="396318"/>
            <a:ext cx="10531072" cy="1009572"/>
          </a:xfrm>
        </p:spPr>
        <p:txBody>
          <a:bodyPr/>
          <a:lstStyle/>
          <a:p>
            <a:r>
              <a:rPr lang="en-US" dirty="0"/>
              <a:t>Property Maintenance &amp; Inspections</a:t>
            </a:r>
          </a:p>
          <a:p>
            <a:endParaRPr lang="en-US" sz="4000" dirty="0"/>
          </a:p>
          <a:p>
            <a:endParaRPr lang="en-US" sz="32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AEC6DE-08C8-98F4-177C-642BEF5C31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-Tenant vs. Property Owner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4000" dirty="0"/>
              <a:t>-Maintenance matrix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4000" dirty="0"/>
              <a:t>-Annual inspections</a:t>
            </a:r>
          </a:p>
          <a:p>
            <a:endParaRPr lang="en-US" sz="3200" dirty="0"/>
          </a:p>
          <a:p>
            <a:endParaRPr lang="en-US" sz="4100" dirty="0"/>
          </a:p>
          <a:p>
            <a:endParaRPr lang="en-US" dirty="0"/>
          </a:p>
          <a:p>
            <a:pPr marL="219456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952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40397A2-6799-FFE2-189D-6D50F10030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F89DBD-657F-0D4B-86A7-CD9BC0A5879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8F06BF-CF82-7F94-B673-795483DC7B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4588" y="396318"/>
            <a:ext cx="10531072" cy="1009572"/>
          </a:xfrm>
        </p:spPr>
        <p:txBody>
          <a:bodyPr/>
          <a:lstStyle/>
          <a:p>
            <a:r>
              <a:rPr lang="en-US" sz="4000" dirty="0"/>
              <a:t>Property Management Best Practices</a:t>
            </a:r>
          </a:p>
          <a:p>
            <a:endParaRPr lang="en-US" sz="4000" dirty="0"/>
          </a:p>
          <a:p>
            <a:endParaRPr lang="en-US" sz="32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AEC6DE-08C8-98F4-177C-642BEF5C31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-Key Strategies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4000" dirty="0"/>
              <a:t>-Regular Maintenance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4000" dirty="0"/>
              <a:t>-Tenant Relations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4000" dirty="0"/>
              <a:t>-Financial Management</a:t>
            </a:r>
          </a:p>
          <a:p>
            <a:endParaRPr lang="en-US" sz="3200" dirty="0"/>
          </a:p>
          <a:p>
            <a:endParaRPr lang="en-US" sz="4100" dirty="0"/>
          </a:p>
          <a:p>
            <a:endParaRPr lang="en-US" dirty="0"/>
          </a:p>
          <a:p>
            <a:pPr marL="219456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270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40397A2-6799-FFE2-189D-6D50F10030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F89DBD-657F-0D4B-86A7-CD9BC0A5879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8F06BF-CF82-7F94-B673-795483DC7B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4588" y="396318"/>
            <a:ext cx="10531072" cy="1009572"/>
          </a:xfrm>
        </p:spPr>
        <p:txBody>
          <a:bodyPr/>
          <a:lstStyle/>
          <a:p>
            <a:r>
              <a:rPr lang="en-US" sz="4000" dirty="0"/>
              <a:t>Easement vs. Selling vs. Leasing Considerations</a:t>
            </a:r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AEC6DE-08C8-98F4-177C-642BEF5C31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4000" dirty="0"/>
              <a:t>-Temporary or permanent use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4000" dirty="0"/>
              <a:t>-Value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4000" dirty="0"/>
              <a:t>-Property Impact and Future Needs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4100" dirty="0"/>
          </a:p>
          <a:p>
            <a:pPr marL="0" indent="0">
              <a:buNone/>
            </a:pPr>
            <a:endParaRPr lang="en-US" dirty="0"/>
          </a:p>
          <a:p>
            <a:pPr marL="219456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187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E7004-F05E-7138-1930-E749ED16EE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769753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ort of Portland">
      <a:dk1>
        <a:srgbClr val="202E61"/>
      </a:dk1>
      <a:lt1>
        <a:srgbClr val="FEFFFF"/>
      </a:lt1>
      <a:dk2>
        <a:srgbClr val="7E2A28"/>
      </a:dk2>
      <a:lt2>
        <a:srgbClr val="F3E4EB"/>
      </a:lt2>
      <a:accent1>
        <a:srgbClr val="006AA8"/>
      </a:accent1>
      <a:accent2>
        <a:srgbClr val="02828C"/>
      </a:accent2>
      <a:accent3>
        <a:srgbClr val="0F8843"/>
      </a:accent3>
      <a:accent4>
        <a:srgbClr val="D91D3D"/>
      </a:accent4>
      <a:accent5>
        <a:srgbClr val="4AC5F6"/>
      </a:accent5>
      <a:accent6>
        <a:srgbClr val="3DB1C7"/>
      </a:accent6>
      <a:hlink>
        <a:srgbClr val="006AA8"/>
      </a:hlink>
      <a:folHlink>
        <a:srgbClr val="7E2A2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P_Powerpoint_Sprint2" id="{AD5F86E8-ECA0-7C44-A761-A02B99A7E677}" vid="{F0CFB290-C2CA-9E48-B0E9-DAD234467CF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0e0ec98-a0a1-4a92-af2b-299f9e5f44e7" xsi:nil="true"/>
    <lcf76f155ced4ddcb4097134ff3c332f xmlns="7a776428-3c44-40a6-a033-f806e5c956d6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161C19C329474084EA741B7368087D" ma:contentTypeVersion="13" ma:contentTypeDescription="Create a new document." ma:contentTypeScope="" ma:versionID="6acd48466b770f8b039c542fb77eb869">
  <xsd:schema xmlns:xsd="http://www.w3.org/2001/XMLSchema" xmlns:xs="http://www.w3.org/2001/XMLSchema" xmlns:p="http://schemas.microsoft.com/office/2006/metadata/properties" xmlns:ns2="7a776428-3c44-40a6-a033-f806e5c956d6" xmlns:ns3="e0e0ec98-a0a1-4a92-af2b-299f9e5f44e7" targetNamespace="http://schemas.microsoft.com/office/2006/metadata/properties" ma:root="true" ma:fieldsID="257ee60b70b0ac166150fd2ac6a2172f" ns2:_="" ns3:_="">
    <xsd:import namespace="7a776428-3c44-40a6-a033-f806e5c956d6"/>
    <xsd:import namespace="e0e0ec98-a0a1-4a92-af2b-299f9e5f44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776428-3c44-40a6-a033-f806e5c956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572c7ca-ea81-47ae-be8c-e0fe299183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e0ec98-a0a1-4a92-af2b-299f9e5f44e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ec4058a-f044-404d-969b-223f73f263ed}" ma:internalName="TaxCatchAll" ma:showField="CatchAllData" ma:web="e0e0ec98-a0a1-4a92-af2b-299f9e5f44e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6F58EC-9D7C-4E20-AE75-CA21D03403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CECE39-38D5-4EEA-B6EB-0C18CED2C7A1}">
  <ds:schemaRefs>
    <ds:schemaRef ds:uri="http://purl.org/dc/dcmitype/"/>
    <ds:schemaRef ds:uri="e0e0ec98-a0a1-4a92-af2b-299f9e5f44e7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7a776428-3c44-40a6-a033-f806e5c956d6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F9F5118-40F9-454A-A0CC-CBDC73D8B3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776428-3c44-40a6-a033-f806e5c956d6"/>
    <ds:schemaRef ds:uri="e0e0ec98-a0a1-4a92-af2b-299f9e5f44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21443</TotalTime>
  <Words>909</Words>
  <Application>Microsoft Office PowerPoint</Application>
  <PresentationFormat>Widescreen</PresentationFormat>
  <Paragraphs>156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Port Property Management – Best Practices</vt:lpstr>
      <vt:lpstr>We’re an economic engine for our region, creating opportunity for everyone who lives and  works here.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Senior Leaders Meeting</dc:title>
  <dc:creator>Liz Neilson</dc:creator>
  <cp:lastModifiedBy>Miranda, Nicole</cp:lastModifiedBy>
  <cp:revision>227</cp:revision>
  <dcterms:created xsi:type="dcterms:W3CDTF">2023-06-19T19:09:56Z</dcterms:created>
  <dcterms:modified xsi:type="dcterms:W3CDTF">2024-09-26T17:04:50Z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0x01010017161C19C329474084EA741B7368087D</vt:lpwstr>
  </property>
  <property fmtid="{D5CDD505-2E9C-101B-9397-08002B2CF9AE}" pid="3" name="MediaServiceImageTags">
    <vt:lpwstr/>
  </property>
</Properties>
</file>